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0D2ADA8D-E9B5-4002-8E32-73A21F82CBA2}" type="datetimeFigureOut">
              <a:rPr lang="ru-RU" smtClean="0"/>
              <a:t>08.12.2019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127B46-2092-4FF2-B06D-69FB2EF26BE1}"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36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2ADA8D-E9B5-4002-8E32-73A21F82CBA2}" type="datetimeFigureOut">
              <a:rPr lang="ru-RU" smtClean="0"/>
              <a:t>08.12.2019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133551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2ADA8D-E9B5-4002-8E32-73A21F82CBA2}" type="datetimeFigureOut">
              <a:rPr lang="ru-RU" smtClean="0"/>
              <a:t>08.12.2019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127B46-2092-4FF2-B06D-69FB2EF26BE1}"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6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2ADA8D-E9B5-4002-8E32-73A21F82CBA2}" type="datetimeFigureOut">
              <a:rPr lang="ru-RU" smtClean="0"/>
              <a:t>08.12.2019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107245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2ADA8D-E9B5-4002-8E32-73A21F82CBA2}" type="datetimeFigureOut">
              <a:rPr lang="ru-RU" smtClean="0"/>
              <a:t>08.12.2019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127B46-2092-4FF2-B06D-69FB2EF26BE1}"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61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D2ADA8D-E9B5-4002-8E32-73A21F82CBA2}" type="datetimeFigureOut">
              <a:rPr lang="ru-RU" smtClean="0"/>
              <a:t>08.12.2019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421680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D2ADA8D-E9B5-4002-8E32-73A21F82CBA2}" type="datetimeFigureOut">
              <a:rPr lang="ru-RU" smtClean="0"/>
              <a:t>08.12.2019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77508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D2ADA8D-E9B5-4002-8E32-73A21F82CBA2}" type="datetimeFigureOut">
              <a:rPr lang="ru-RU" smtClean="0"/>
              <a:t>08.12.2019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296825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ADA8D-E9B5-4002-8E32-73A21F82CBA2}" type="datetimeFigureOut">
              <a:rPr lang="ru-RU" smtClean="0"/>
              <a:t>08.12.2019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135937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2ADA8D-E9B5-4002-8E32-73A21F82CBA2}" type="datetimeFigureOut">
              <a:rPr lang="ru-RU" smtClean="0"/>
              <a:t>08.12.2019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127B46-2092-4FF2-B06D-69FB2EF26BE1}" type="slidenum">
              <a:rPr lang="ru-RU" smtClean="0"/>
              <a:t>‹#›</a:t>
            </a:fld>
            <a:endParaRPr lang="ru-RU"/>
          </a:p>
        </p:txBody>
      </p:sp>
    </p:spTree>
    <p:extLst>
      <p:ext uri="{BB962C8B-B14F-4D97-AF65-F5344CB8AC3E}">
        <p14:creationId xmlns:p14="http://schemas.microsoft.com/office/powerpoint/2010/main" val="7242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2ADA8D-E9B5-4002-8E32-73A21F82CBA2}" type="datetimeFigureOut">
              <a:rPr lang="ru-RU" smtClean="0"/>
              <a:t>08.12.2019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127B46-2092-4FF2-B06D-69FB2EF26BE1}"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0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D2ADA8D-E9B5-4002-8E32-73A21F82CBA2}" type="datetimeFigureOut">
              <a:rPr lang="ru-RU" smtClean="0"/>
              <a:t>08.12.2019</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127B46-2092-4FF2-B06D-69FB2EF26BE1}"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501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47887" y="2000474"/>
            <a:ext cx="9720263" cy="2776538"/>
          </a:xfrm>
        </p:spPr>
        <p:txBody>
          <a:bodyPr/>
          <a:lstStyle/>
          <a:p>
            <a:pPr algn="ctr"/>
            <a:r>
              <a:rPr lang="ru-RU" b="1" i="1" dirty="0" smtClean="0">
                <a:solidFill>
                  <a:srgbClr val="FF0000"/>
                </a:solidFill>
              </a:rPr>
              <a:t>Математические игры </a:t>
            </a:r>
            <a:br>
              <a:rPr lang="ru-RU" b="1" i="1" dirty="0" smtClean="0">
                <a:solidFill>
                  <a:srgbClr val="FF0000"/>
                </a:solidFill>
              </a:rPr>
            </a:br>
            <a:r>
              <a:rPr lang="ru-RU" b="1" i="1" dirty="0">
                <a:solidFill>
                  <a:srgbClr val="FF0000"/>
                </a:solidFill>
              </a:rPr>
              <a:t/>
            </a:r>
            <a:br>
              <a:rPr lang="ru-RU" b="1" i="1" dirty="0">
                <a:solidFill>
                  <a:srgbClr val="FF0000"/>
                </a:solidFill>
              </a:rPr>
            </a:br>
            <a:r>
              <a:rPr lang="ru-RU" b="1" i="1" dirty="0" smtClean="0">
                <a:solidFill>
                  <a:srgbClr val="FF0000"/>
                </a:solidFill>
              </a:rPr>
              <a:t>по сказкам</a:t>
            </a:r>
            <a:endParaRPr lang="ru-RU" b="1" i="1" dirty="0">
              <a:solidFill>
                <a:srgbClr val="FF0000"/>
              </a:solidFill>
            </a:endParaRPr>
          </a:p>
        </p:txBody>
      </p:sp>
    </p:spTree>
    <p:extLst>
      <p:ext uri="{BB962C8B-B14F-4D97-AF65-F5344CB8AC3E}">
        <p14:creationId xmlns:p14="http://schemas.microsoft.com/office/powerpoint/2010/main" val="72278676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1398493"/>
            <a:ext cx="4389120" cy="1678193"/>
          </a:xfrm>
        </p:spPr>
        <p:txBody>
          <a:bodyPr/>
          <a:lstStyle/>
          <a:p>
            <a:pPr algn="ctr"/>
            <a:r>
              <a:rPr lang="ru-RU" sz="3600" dirty="0" smtClean="0">
                <a:solidFill>
                  <a:srgbClr val="FF0000"/>
                </a:solidFill>
              </a:rPr>
              <a:t>Игра «Считай вместе с козленком!» </a:t>
            </a:r>
            <a:endParaRPr lang="ru-RU" sz="3600" dirty="0">
              <a:solidFill>
                <a:srgbClr val="FF0000"/>
              </a:solidFill>
            </a:endParaRPr>
          </a:p>
        </p:txBody>
      </p:sp>
      <p:pic>
        <p:nvPicPr>
          <p:cNvPr id="8194" name="Picture 2" descr="https://img2.labirint.ru/books/36250/coverbig.jpg"/>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6282466" y="537882"/>
            <a:ext cx="4247991" cy="5026903"/>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1024128" y="3302598"/>
            <a:ext cx="4389120" cy="2717202"/>
          </a:xfrm>
        </p:spPr>
        <p:txBody>
          <a:bodyPr>
            <a:normAutofit fontScale="92500" lnSpcReduction="20000"/>
          </a:bodyPr>
          <a:lstStyle/>
          <a:p>
            <a:r>
              <a:rPr lang="ru-RU" sz="2000" dirty="0" smtClean="0"/>
              <a:t>Еще одна очень полезная сказка для освоения счета – “Про козленка, который умел считать до 10”. Кажется, что именно для этой цели она и создана.</a:t>
            </a:r>
            <a:endParaRPr lang="en-US" sz="2000" dirty="0" smtClean="0"/>
          </a:p>
          <a:p>
            <a:r>
              <a:rPr lang="ru-RU" sz="2000" dirty="0" smtClean="0"/>
              <a:t> Игра: пересчитывайте вместе с козленком героев сказки, и малыш легко запомнит количественный счет до 10.</a:t>
            </a:r>
            <a:endParaRPr lang="ru-RU" sz="2000" dirty="0"/>
          </a:p>
        </p:txBody>
      </p:sp>
    </p:spTree>
    <p:extLst>
      <p:ext uri="{BB962C8B-B14F-4D97-AF65-F5344CB8AC3E}">
        <p14:creationId xmlns:p14="http://schemas.microsoft.com/office/powerpoint/2010/main" val="339765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1404" y="1086522"/>
            <a:ext cx="4389120" cy="1602890"/>
          </a:xfrm>
        </p:spPr>
        <p:txBody>
          <a:bodyPr/>
          <a:lstStyle/>
          <a:p>
            <a:pPr algn="ctr"/>
            <a:r>
              <a:rPr lang="ru-RU" sz="3600" dirty="0" smtClean="0">
                <a:solidFill>
                  <a:srgbClr val="FF0000"/>
                </a:solidFill>
              </a:rPr>
              <a:t>Дидактическая игра «Двенадцать месяцев»</a:t>
            </a:r>
            <a:endParaRPr lang="ru-RU" sz="3600" dirty="0">
              <a:solidFill>
                <a:srgbClr val="FF0000"/>
              </a:solidFill>
            </a:endParaRPr>
          </a:p>
        </p:txBody>
      </p:sp>
      <p:pic>
        <p:nvPicPr>
          <p:cNvPr id="9218" name="Picture 2" descr="http://www.kino-lord.ru/uploads/env_kinogid/movie/89/8d/1208_poster.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5981253" y="822325"/>
            <a:ext cx="4604272" cy="5184775"/>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1024128" y="2979868"/>
            <a:ext cx="4389120" cy="3039932"/>
          </a:xfrm>
        </p:spPr>
        <p:txBody>
          <a:bodyPr>
            <a:normAutofit/>
          </a:bodyPr>
          <a:lstStyle/>
          <a:p>
            <a:r>
              <a:rPr lang="ru-RU" sz="2000" dirty="0" smtClean="0"/>
              <a:t>Сказка поможет закрепить знания о составе чисел в пределах десяти; закрепить знания детей о временах года и месяцах ; закрепить сенсорные навыки (цвет, форма, величина). </a:t>
            </a:r>
            <a:endParaRPr lang="en-US" sz="2000" dirty="0" smtClean="0"/>
          </a:p>
        </p:txBody>
      </p:sp>
    </p:spTree>
    <p:extLst>
      <p:ext uri="{BB962C8B-B14F-4D97-AF65-F5344CB8AC3E}">
        <p14:creationId xmlns:p14="http://schemas.microsoft.com/office/powerpoint/2010/main" val="2237845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idx="4294967295"/>
          </p:nvPr>
        </p:nvSpPr>
        <p:spPr>
          <a:xfrm>
            <a:off x="613186" y="1538288"/>
            <a:ext cx="10564009" cy="3249612"/>
          </a:xfrm>
        </p:spPr>
        <p:txBody>
          <a:bodyPr>
            <a:normAutofit fontScale="90000"/>
          </a:bodyPr>
          <a:lstStyle/>
          <a:p>
            <a:pPr algn="ctr"/>
            <a:r>
              <a:rPr lang="ru-RU" sz="5400" b="1" dirty="0">
                <a:solidFill>
                  <a:srgbClr val="FF0000"/>
                </a:solidFill>
                <a:latin typeface="Open Sans"/>
              </a:rPr>
              <a:t>«Сказка ложь</a:t>
            </a:r>
            <a:r>
              <a:rPr lang="ru-RU" sz="5400" b="1" dirty="0" smtClean="0">
                <a:solidFill>
                  <a:srgbClr val="FF0000"/>
                </a:solidFill>
                <a:latin typeface="Open Sans"/>
              </a:rPr>
              <a:t>,</a:t>
            </a:r>
            <a:br>
              <a:rPr lang="ru-RU" sz="5400" b="1" dirty="0" smtClean="0">
                <a:solidFill>
                  <a:srgbClr val="FF0000"/>
                </a:solidFill>
                <a:latin typeface="Open Sans"/>
              </a:rPr>
            </a:br>
            <a:r>
              <a:rPr lang="ru-RU" sz="5400" b="1" dirty="0" smtClean="0">
                <a:solidFill>
                  <a:srgbClr val="FF0000"/>
                </a:solidFill>
                <a:latin typeface="Open Sans"/>
              </a:rPr>
              <a:t/>
            </a:r>
            <a:br>
              <a:rPr lang="ru-RU" sz="5400" b="1" dirty="0" smtClean="0">
                <a:solidFill>
                  <a:srgbClr val="FF0000"/>
                </a:solidFill>
                <a:latin typeface="Open Sans"/>
              </a:rPr>
            </a:br>
            <a:r>
              <a:rPr lang="ru-RU" sz="5400" b="1" dirty="0" smtClean="0">
                <a:solidFill>
                  <a:srgbClr val="FF0000"/>
                </a:solidFill>
                <a:latin typeface="Open Sans"/>
              </a:rPr>
              <a:t> </a:t>
            </a:r>
            <a:r>
              <a:rPr lang="ru-RU" sz="5400" b="1" dirty="0">
                <a:solidFill>
                  <a:srgbClr val="FF0000"/>
                </a:solidFill>
                <a:latin typeface="Open Sans"/>
              </a:rPr>
              <a:t>да в </a:t>
            </a:r>
            <a:r>
              <a:rPr lang="ru-RU" sz="5400" b="1" dirty="0" smtClean="0">
                <a:solidFill>
                  <a:srgbClr val="FF0000"/>
                </a:solidFill>
                <a:latin typeface="Open Sans"/>
              </a:rPr>
              <a:t>ней намек,</a:t>
            </a:r>
            <a:br>
              <a:rPr lang="ru-RU" sz="5400" b="1" dirty="0" smtClean="0">
                <a:solidFill>
                  <a:srgbClr val="FF0000"/>
                </a:solidFill>
                <a:latin typeface="Open Sans"/>
              </a:rPr>
            </a:br>
            <a:r>
              <a:rPr lang="ru-RU" sz="5400" dirty="0">
                <a:solidFill>
                  <a:srgbClr val="FF0000"/>
                </a:solidFill>
                <a:latin typeface="Open Sans"/>
              </a:rPr>
              <a:t/>
            </a:r>
            <a:br>
              <a:rPr lang="ru-RU" sz="5400" dirty="0">
                <a:solidFill>
                  <a:srgbClr val="FF0000"/>
                </a:solidFill>
                <a:latin typeface="Open Sans"/>
              </a:rPr>
            </a:br>
            <a:r>
              <a:rPr lang="ru-RU" sz="5400" b="1" dirty="0">
                <a:solidFill>
                  <a:srgbClr val="FF0000"/>
                </a:solidFill>
                <a:latin typeface="Open Sans"/>
              </a:rPr>
              <a:t>добрым молодцам урок»</a:t>
            </a:r>
            <a:r>
              <a:rPr lang="ru-RU" sz="5400" dirty="0">
                <a:solidFill>
                  <a:srgbClr val="FF0000"/>
                </a:solidFill>
                <a:latin typeface="Open Sans"/>
              </a:rPr>
              <a:t/>
            </a:r>
            <a:br>
              <a:rPr lang="ru-RU" sz="5400" dirty="0">
                <a:solidFill>
                  <a:srgbClr val="FF0000"/>
                </a:solidFill>
                <a:latin typeface="Open Sans"/>
              </a:rPr>
            </a:br>
            <a:endParaRPr lang="ru-RU" dirty="0"/>
          </a:p>
        </p:txBody>
      </p:sp>
    </p:spTree>
    <p:extLst>
      <p:ext uri="{BB962C8B-B14F-4D97-AF65-F5344CB8AC3E}">
        <p14:creationId xmlns:p14="http://schemas.microsoft.com/office/powerpoint/2010/main" val="2849212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2171" y="1219917"/>
            <a:ext cx="9720072" cy="3868450"/>
          </a:xfrm>
        </p:spPr>
        <p:txBody>
          <a:bodyPr/>
          <a:lstStyle/>
          <a:p>
            <a:r>
              <a:rPr lang="ru-RU" b="1" i="1" dirty="0" smtClean="0">
                <a:solidFill>
                  <a:srgbClr val="FF0000"/>
                </a:solidFill>
              </a:rPr>
              <a:t>Спасибо за внимание!</a:t>
            </a:r>
            <a:endParaRPr lang="ru-RU" b="1" i="1" dirty="0">
              <a:solidFill>
                <a:srgbClr val="FF0000"/>
              </a:solidFill>
            </a:endParaRPr>
          </a:p>
        </p:txBody>
      </p:sp>
    </p:spTree>
    <p:extLst>
      <p:ext uri="{BB962C8B-B14F-4D97-AF65-F5344CB8AC3E}">
        <p14:creationId xmlns:p14="http://schemas.microsoft.com/office/powerpoint/2010/main" val="94612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968188" y="424403"/>
            <a:ext cx="3851238" cy="1632997"/>
          </a:xfrm>
        </p:spPr>
        <p:txBody>
          <a:bodyPr>
            <a:noAutofit/>
          </a:bodyPr>
          <a:lstStyle/>
          <a:p>
            <a:pPr algn="ctr"/>
            <a:r>
              <a:rPr lang="ru-RU" sz="3600" b="1" dirty="0" smtClean="0">
                <a:solidFill>
                  <a:srgbClr val="FF0000"/>
                </a:solidFill>
              </a:rPr>
              <a:t>Игра «Зернышки для Курочки Рябы»</a:t>
            </a:r>
            <a:endParaRPr lang="ru-RU" sz="3600" b="1" dirty="0">
              <a:solidFill>
                <a:srgbClr val="FF0000"/>
              </a:solidFill>
            </a:endParaRPr>
          </a:p>
        </p:txBody>
      </p:sp>
      <p:sp>
        <p:nvSpPr>
          <p:cNvPr id="6" name="Текст 5"/>
          <p:cNvSpPr>
            <a:spLocks noGrp="1"/>
          </p:cNvSpPr>
          <p:nvPr>
            <p:ph type="body" sz="half" idx="4294967295"/>
          </p:nvPr>
        </p:nvSpPr>
        <p:spPr>
          <a:xfrm>
            <a:off x="602428" y="2057400"/>
            <a:ext cx="3817172" cy="3811588"/>
          </a:xfrm>
        </p:spPr>
        <p:txBody>
          <a:bodyPr>
            <a:normAutofit fontScale="77500" lnSpcReduction="20000"/>
          </a:bodyPr>
          <a:lstStyle/>
          <a:p>
            <a:pPr marL="0" indent="0">
              <a:buNone/>
            </a:pPr>
            <a:r>
              <a:rPr lang="en-US" dirty="0" smtClean="0"/>
              <a:t> </a:t>
            </a:r>
            <a:r>
              <a:rPr lang="ru-RU" dirty="0" smtClean="0"/>
              <a:t>Эта математическая игра развивает у детей навыки мыслительной деятельности</a:t>
            </a:r>
            <a:r>
              <a:rPr lang="en-US" dirty="0" smtClean="0"/>
              <a:t>.</a:t>
            </a:r>
            <a:r>
              <a:rPr lang="ru-RU" dirty="0" smtClean="0"/>
              <a:t> Помогает закрепить умение детей различать цвета , группировать предметы по цвету и форме. Помогает в изучении порядкового счета а также соотношение с геометрическими фигурами.</a:t>
            </a:r>
          </a:p>
          <a:p>
            <a:pPr marL="0" indent="0">
              <a:buNone/>
            </a:pPr>
            <a:r>
              <a:rPr lang="ru-RU" dirty="0" smtClean="0"/>
              <a:t> Игра: расставляем несколько тарелочек (вырезаем кружочки из картона), на тарелочках можно написать цифры, и попросить малыша положить в тарелочки соответствующее число зернышек. Более простой вариант – разложить все семечки поровну на 2 - 3 тарелочки</a:t>
            </a:r>
            <a:endParaRPr lang="ru-RU" dirty="0"/>
          </a:p>
        </p:txBody>
      </p:sp>
      <p:pic>
        <p:nvPicPr>
          <p:cNvPr id="7" name="Рисунок 6" descr="https://cdn1.ozone.ru/multimedia/1026075169.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7884" y="424403"/>
            <a:ext cx="5940425" cy="5870575"/>
          </a:xfrm>
          <a:prstGeom prst="rect">
            <a:avLst/>
          </a:prstGeom>
          <a:noFill/>
          <a:ln>
            <a:noFill/>
          </a:ln>
        </p:spPr>
      </p:pic>
    </p:spTree>
    <p:extLst>
      <p:ext uri="{BB962C8B-B14F-4D97-AF65-F5344CB8AC3E}">
        <p14:creationId xmlns:p14="http://schemas.microsoft.com/office/powerpoint/2010/main" val="2123822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99246" y="822325"/>
            <a:ext cx="4797911" cy="1778000"/>
          </a:xfrm>
        </p:spPr>
        <p:txBody>
          <a:bodyPr>
            <a:normAutofit fontScale="90000"/>
          </a:bodyPr>
          <a:lstStyle/>
          <a:p>
            <a:r>
              <a:rPr lang="ru-RU" dirty="0" smtClean="0">
                <a:solidFill>
                  <a:srgbClr val="FF0000"/>
                </a:solidFill>
              </a:rPr>
              <a:t>Игра «Длинный и короткий»</a:t>
            </a:r>
            <a:endParaRPr lang="ru-RU" dirty="0">
              <a:solidFill>
                <a:srgbClr val="FF0000"/>
              </a:solidFill>
            </a:endParaRPr>
          </a:p>
        </p:txBody>
      </p:sp>
      <p:pic>
        <p:nvPicPr>
          <p:cNvPr id="1028" name="Picture 4" descr="http://ftp.libs.spb.ru/covers/images/cover_19817029-ks_2018-09-06_14-32-10.jpg"/>
          <p:cNvPicPr>
            <a:picLocks noGrp="1" noChangeAspect="1" noChangeArrowheads="1"/>
          </p:cNvPicPr>
          <p:nvPr>
            <p:ph idx="4294967295"/>
          </p:nvPr>
        </p:nvPicPr>
        <p:blipFill>
          <a:blip r:embed="rId2" cstate="screen">
            <a:extLst>
              <a:ext uri="{28A0092B-C50C-407E-A947-70E740481C1C}">
                <a14:useLocalDpi xmlns:a14="http://schemas.microsoft.com/office/drawing/2010/main"/>
              </a:ext>
            </a:extLst>
          </a:blip>
          <a:stretch>
            <a:fillRect/>
          </a:stretch>
        </p:blipFill>
        <p:spPr bwMode="auto">
          <a:xfrm>
            <a:off x="6196403" y="822325"/>
            <a:ext cx="4695825" cy="5521325"/>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4294967295"/>
          </p:nvPr>
        </p:nvSpPr>
        <p:spPr>
          <a:xfrm>
            <a:off x="451820" y="2872292"/>
            <a:ext cx="5249733" cy="3147508"/>
          </a:xfrm>
        </p:spPr>
        <p:txBody>
          <a:bodyPr/>
          <a:lstStyle/>
          <a:p>
            <a:r>
              <a:rPr lang="ru-RU" dirty="0" smtClean="0"/>
              <a:t> </a:t>
            </a:r>
            <a:r>
              <a:rPr lang="ru-RU" sz="2000" dirty="0" smtClean="0"/>
              <a:t>Чтение «Красной шапочки» даст возможность поговорить о понятиях “длинный” и “короткий”.</a:t>
            </a:r>
            <a:endParaRPr lang="en-US" sz="2000" dirty="0" smtClean="0"/>
          </a:p>
          <a:p>
            <a:r>
              <a:rPr lang="ru-RU" sz="2000" dirty="0" smtClean="0"/>
              <a:t> Игра: можно нарисовать длинную и короткую дорожки на листе бумаги или выложить из кубиков на полу и посмотреть, по какой из них быстрее пробегут маленькие пальчики или проедет игрушечная машинка.</a:t>
            </a:r>
            <a:endParaRPr lang="ru-RU" sz="2000" dirty="0"/>
          </a:p>
        </p:txBody>
      </p:sp>
    </p:spTree>
    <p:extLst>
      <p:ext uri="{BB962C8B-B14F-4D97-AF65-F5344CB8AC3E}">
        <p14:creationId xmlns:p14="http://schemas.microsoft.com/office/powerpoint/2010/main" val="3681129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3050" y="1185863"/>
            <a:ext cx="3870198" cy="85725"/>
          </a:xfrm>
        </p:spPr>
        <p:txBody>
          <a:bodyPr/>
          <a:lstStyle/>
          <a:p>
            <a:pPr algn="ctr"/>
            <a:r>
              <a:rPr lang="ru-RU" sz="3600" dirty="0" smtClean="0">
                <a:solidFill>
                  <a:srgbClr val="FF0000"/>
                </a:solidFill>
              </a:rPr>
              <a:t>Дидактическое упражнение «Раздели сыр»</a:t>
            </a:r>
            <a:endParaRPr lang="ru-RU" sz="3600" dirty="0">
              <a:solidFill>
                <a:srgbClr val="FF0000"/>
              </a:solidFill>
            </a:endParaRPr>
          </a:p>
        </p:txBody>
      </p:sp>
      <p:pic>
        <p:nvPicPr>
          <p:cNvPr id="5" name="Picture 2" descr="https://cdn1.ozone.ru/multimedia/1024087047.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6072188" y="542925"/>
            <a:ext cx="5100637" cy="5476875"/>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314325" y="1900238"/>
            <a:ext cx="5098923" cy="4119562"/>
          </a:xfrm>
        </p:spPr>
        <p:txBody>
          <a:bodyPr>
            <a:noAutofit/>
          </a:bodyPr>
          <a:lstStyle/>
          <a:p>
            <a:r>
              <a:rPr lang="ru-RU" sz="2000" dirty="0" smtClean="0"/>
              <a:t>Сказка поможет научить детей делить целое на две равные части, проводя линию через середину круга . Закрепить знания о величине ( большой , маленький ) . Закрепить умение считать до четырех. </a:t>
            </a:r>
            <a:endParaRPr lang="en-US" sz="2000" dirty="0" smtClean="0"/>
          </a:p>
          <a:p>
            <a:r>
              <a:rPr lang="en-US" sz="2000" dirty="0"/>
              <a:t> </a:t>
            </a:r>
            <a:r>
              <a:rPr lang="en-US" sz="2000" dirty="0" smtClean="0"/>
              <a:t>    </a:t>
            </a:r>
            <a:r>
              <a:rPr lang="ru-RU" sz="2000" dirty="0" smtClean="0"/>
              <a:t>Упражнение; детям предлагается взять карандаш и провести им линию сверху вниз так, чтобы разделить круг (сыр) на две равные части. На обратной стороне листа нарисовать дорожку, по которой медвежата вернулись домой. Детям дать задание провести карандашом по дорожке, не выходя за нее. Посадить возле дома медвежат три елочки.</a:t>
            </a:r>
            <a:endParaRPr lang="ru-RU" sz="2000" dirty="0"/>
          </a:p>
        </p:txBody>
      </p:sp>
    </p:spTree>
    <p:extLst>
      <p:ext uri="{BB962C8B-B14F-4D97-AF65-F5344CB8AC3E}">
        <p14:creationId xmlns:p14="http://schemas.microsoft.com/office/powerpoint/2010/main" val="151072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516" y="1314471"/>
            <a:ext cx="5333810" cy="1737360"/>
          </a:xfrm>
        </p:spPr>
        <p:txBody>
          <a:bodyPr/>
          <a:lstStyle/>
          <a:p>
            <a:pPr algn="ctr"/>
            <a:r>
              <a:rPr lang="ru-RU" sz="3600" dirty="0" smtClean="0">
                <a:solidFill>
                  <a:srgbClr val="FF0000"/>
                </a:solidFill>
              </a:rPr>
              <a:t>Игровое упражнение «Большой, маленький, средний»</a:t>
            </a:r>
            <a:endParaRPr lang="ru-RU" sz="3600" dirty="0">
              <a:solidFill>
                <a:srgbClr val="FF0000"/>
              </a:solidFill>
            </a:endParaRPr>
          </a:p>
        </p:txBody>
      </p:sp>
      <p:pic>
        <p:nvPicPr>
          <p:cNvPr id="3074" name="Picture 2" descr="https://detectivebookshop.ru/image/1005948318.jpg"/>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6029326" y="971551"/>
            <a:ext cx="5678488" cy="4786312"/>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695515" y="2914650"/>
            <a:ext cx="4389120" cy="2714625"/>
          </a:xfrm>
        </p:spPr>
        <p:txBody>
          <a:bodyPr>
            <a:noAutofit/>
          </a:bodyPr>
          <a:lstStyle/>
          <a:p>
            <a:r>
              <a:rPr lang="ru-RU" sz="2000" dirty="0" smtClean="0"/>
              <a:t>«Три медведя» – это вообще математическая супер- сказка . И медведей можно посчитать, и о размере поговорить (большой, маленький, средний, кто больше, кто меньше, кто самый большой, кто самый маленький ) , и соотнести мишек с соответствующими стульями-тарелками.</a:t>
            </a:r>
            <a:endParaRPr lang="ru-RU" sz="2000" dirty="0"/>
          </a:p>
        </p:txBody>
      </p:sp>
    </p:spTree>
    <p:extLst>
      <p:ext uri="{BB962C8B-B14F-4D97-AF65-F5344CB8AC3E}">
        <p14:creationId xmlns:p14="http://schemas.microsoft.com/office/powerpoint/2010/main" val="3318045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5924" y="471509"/>
            <a:ext cx="4729164" cy="1737360"/>
          </a:xfrm>
        </p:spPr>
        <p:txBody>
          <a:bodyPr/>
          <a:lstStyle/>
          <a:p>
            <a:pPr algn="ctr"/>
            <a:r>
              <a:rPr lang="ru-RU" sz="3600" dirty="0" smtClean="0">
                <a:solidFill>
                  <a:srgbClr val="FF0000"/>
                </a:solidFill>
              </a:rPr>
              <a:t>Дидактическое упражнение «Найди пару»</a:t>
            </a:r>
            <a:endParaRPr lang="ru-RU" sz="3600" dirty="0">
              <a:solidFill>
                <a:srgbClr val="FF0000"/>
              </a:solidFill>
            </a:endParaRPr>
          </a:p>
        </p:txBody>
      </p:sp>
      <p:pic>
        <p:nvPicPr>
          <p:cNvPr id="4098" name="Picture 2" descr="https://detectivebookshop.ru/image/1017202817.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7007383" y="471509"/>
            <a:ext cx="4008279" cy="5076803"/>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p:txBody>
          <a:bodyPr>
            <a:noAutofit/>
          </a:bodyPr>
          <a:lstStyle/>
          <a:p>
            <a:r>
              <a:rPr lang="ru-RU" sz="2000" dirty="0" smtClean="0"/>
              <a:t>Сказка «Колобок» поможет упражнять детей в счете до 4, а также закреплять геометрические фигуры, развивать умение сравнивать и группировать предметы по характерным признакам. </a:t>
            </a:r>
            <a:endParaRPr lang="en-US" sz="2000" dirty="0" smtClean="0"/>
          </a:p>
          <a:p>
            <a:r>
              <a:rPr lang="ru-RU" sz="2000" dirty="0" smtClean="0"/>
              <a:t>Игра: стало холодно и Колобок купил зверятам варежки. Они перепутались. Подберите пары (дети рассматривают варежки, обращают внимание на цвет, форму, размер, цифру и подбирают нужную пару) .</a:t>
            </a:r>
            <a:endParaRPr lang="ru-RU" sz="2000" dirty="0"/>
          </a:p>
        </p:txBody>
      </p:sp>
    </p:spTree>
    <p:extLst>
      <p:ext uri="{BB962C8B-B14F-4D97-AF65-F5344CB8AC3E}">
        <p14:creationId xmlns:p14="http://schemas.microsoft.com/office/powerpoint/2010/main" val="3111494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728663"/>
            <a:ext cx="4270248" cy="2057400"/>
          </a:xfrm>
        </p:spPr>
        <p:txBody>
          <a:bodyPr/>
          <a:lstStyle/>
          <a:p>
            <a:pPr algn="ctr"/>
            <a:r>
              <a:rPr lang="ru-RU" sz="3600" dirty="0" smtClean="0">
                <a:solidFill>
                  <a:srgbClr val="FF0000"/>
                </a:solidFill>
              </a:rPr>
              <a:t>Игра «Кто за кем пришел, какой по счету?»</a:t>
            </a:r>
            <a:endParaRPr lang="ru-RU" sz="3600" dirty="0">
              <a:solidFill>
                <a:srgbClr val="FF0000"/>
              </a:solidFill>
            </a:endParaRPr>
          </a:p>
        </p:txBody>
      </p:sp>
      <p:pic>
        <p:nvPicPr>
          <p:cNvPr id="5122" name="Picture 2" descr="https://im0-tub-ru.yandex.net/i?id=101c4ba51ea5f81a8d4a44e7dee07264-l&amp;n=13"/>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5715000" y="728663"/>
            <a:ext cx="5678488" cy="504348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728663" y="2257506"/>
            <a:ext cx="4684585" cy="3200319"/>
          </a:xfrm>
        </p:spPr>
        <p:txBody>
          <a:bodyPr>
            <a:noAutofit/>
          </a:bodyPr>
          <a:lstStyle/>
          <a:p>
            <a:r>
              <a:rPr lang="ru-RU" sz="2000" dirty="0" smtClean="0"/>
              <a:t>«Теремок» поможет запомнить не только количественный и порядковый счет (первой пришла к теремку мышка, второй – лягушка и т.д.), но и основы арифметики. Ребенок легко усвоит , как увеличивается количество , если каждый раз прибавлять по единичке. </a:t>
            </a:r>
            <a:endParaRPr lang="en-US" sz="2000" dirty="0" smtClean="0"/>
          </a:p>
          <a:p>
            <a:r>
              <a:rPr lang="ru-RU" sz="2000" dirty="0" smtClean="0"/>
              <a:t>Игра: прискакал зайка - и стало их трое. Прибежала лисица – стало четверо и т.д. Можно по наглядным иллюстрациям считать жителей теремка. А можно и разыграть сказку при помощи игрушек.</a:t>
            </a:r>
            <a:endParaRPr lang="ru-RU" sz="2000" dirty="0"/>
          </a:p>
        </p:txBody>
      </p:sp>
    </p:spTree>
    <p:extLst>
      <p:ext uri="{BB962C8B-B14F-4D97-AF65-F5344CB8AC3E}">
        <p14:creationId xmlns:p14="http://schemas.microsoft.com/office/powerpoint/2010/main" val="55786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100" y="471509"/>
            <a:ext cx="3470148" cy="1737360"/>
          </a:xfrm>
        </p:spPr>
        <p:txBody>
          <a:bodyPr/>
          <a:lstStyle/>
          <a:p>
            <a:pPr algn="ctr"/>
            <a:r>
              <a:rPr lang="ru-RU" sz="3600" dirty="0" smtClean="0">
                <a:solidFill>
                  <a:srgbClr val="FF0000"/>
                </a:solidFill>
              </a:rPr>
              <a:t>Игра «Что изменилось»</a:t>
            </a:r>
            <a:endParaRPr lang="ru-RU" sz="3600" dirty="0">
              <a:solidFill>
                <a:srgbClr val="FF0000"/>
              </a:solidFill>
            </a:endParaRPr>
          </a:p>
        </p:txBody>
      </p:sp>
      <p:pic>
        <p:nvPicPr>
          <p:cNvPr id="6146" name="Picture 2" descr="https://winx-fan.ru/wp-content/uploads/kartinka-repka-dlya-detej_13.jpg"/>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6341680" y="822325"/>
            <a:ext cx="4931158" cy="5184775"/>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485775" y="1886031"/>
            <a:ext cx="4870578" cy="3762294"/>
          </a:xfrm>
        </p:spPr>
        <p:txBody>
          <a:bodyPr>
            <a:noAutofit/>
          </a:bodyPr>
          <a:lstStyle/>
          <a:p>
            <a:r>
              <a:rPr lang="ru-RU" sz="2000" dirty="0" smtClean="0"/>
              <a:t>Сказка «Репка» особенно хороша для освоения порядкового счета. Кто тянул репку первым? А в “Репке” можно и о размере поговорить. Кто самый большой? Дед. Кто самый маленький ? Мышка . Имеет смысл и о порядке вспомнить. Кто стоит перед кошкой? А кто за бабкой?</a:t>
            </a:r>
            <a:endParaRPr lang="en-US" sz="2000" dirty="0" smtClean="0"/>
          </a:p>
          <a:p>
            <a:r>
              <a:rPr lang="ru-RU" sz="2000" dirty="0" smtClean="0"/>
              <a:t> Игра: дети закрывают глаза , воспитатель прячет одного из персонажей сказки . 0 </a:t>
            </a:r>
            <a:r>
              <a:rPr lang="ru-RU" sz="2000" dirty="0" err="1" smtClean="0"/>
              <a:t>ткрыв</a:t>
            </a:r>
            <a:r>
              <a:rPr lang="ru-RU" sz="2000" dirty="0" smtClean="0"/>
              <a:t> глаза, дети должны сказать, что изменилось . Сколько стало героев? Кого из героев не хватает Какие герои есть еще в сказке. А вы хотите быть сказочными героями?</a:t>
            </a:r>
            <a:endParaRPr lang="ru-RU" sz="2000" dirty="0"/>
          </a:p>
        </p:txBody>
      </p:sp>
    </p:spTree>
    <p:extLst>
      <p:ext uri="{BB962C8B-B14F-4D97-AF65-F5344CB8AC3E}">
        <p14:creationId xmlns:p14="http://schemas.microsoft.com/office/powerpoint/2010/main" val="2712673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1171575"/>
            <a:ext cx="4389120" cy="1037294"/>
          </a:xfrm>
        </p:spPr>
        <p:txBody>
          <a:bodyPr/>
          <a:lstStyle/>
          <a:p>
            <a:pPr algn="ctr"/>
            <a:r>
              <a:rPr lang="ru-RU" sz="3600" dirty="0" smtClean="0">
                <a:solidFill>
                  <a:srgbClr val="FF0000"/>
                </a:solidFill>
              </a:rPr>
              <a:t>Дидактическое упражнение «Волк и семеро козлят»</a:t>
            </a:r>
            <a:endParaRPr lang="ru-RU" sz="3600" dirty="0">
              <a:solidFill>
                <a:srgbClr val="FF0000"/>
              </a:solidFill>
            </a:endParaRPr>
          </a:p>
        </p:txBody>
      </p:sp>
      <p:pic>
        <p:nvPicPr>
          <p:cNvPr id="7170" name="Picture 2" descr="http://mmedia.ozone.ru/multimedia/1021559064.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6244222" y="835024"/>
            <a:ext cx="5028616" cy="5184775"/>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471488" y="2614612"/>
            <a:ext cx="4941760" cy="3405187"/>
          </a:xfrm>
        </p:spPr>
        <p:txBody>
          <a:bodyPr>
            <a:normAutofit fontScale="92500"/>
          </a:bodyPr>
          <a:lstStyle/>
          <a:p>
            <a:r>
              <a:rPr lang="ru-RU" sz="2000" dirty="0" smtClean="0"/>
              <a:t>Ребенок четырех лет</a:t>
            </a:r>
            <a:r>
              <a:rPr lang="ru-RU" sz="2000" b="1" dirty="0" smtClean="0"/>
              <a:t> </a:t>
            </a:r>
            <a:r>
              <a:rPr lang="ru-RU" sz="2000" dirty="0" smtClean="0"/>
              <a:t>и старше познакомится с геометрическими фигурами, полезно с их помощью шифровать , моделировать знакомые сказки, то есть прятать героев в фигурки, которые легко можно угадать по форме и величине. </a:t>
            </a:r>
            <a:endParaRPr lang="en-US" sz="2000" dirty="0" smtClean="0"/>
          </a:p>
          <a:p>
            <a:r>
              <a:rPr lang="ru-RU" sz="2000" dirty="0" smtClean="0"/>
              <a:t>Упражнение: например, один большой и семь маленьких треугольников напоминают сказку «Волк и семеро козлят».</a:t>
            </a:r>
            <a:endParaRPr lang="ru-RU" sz="2000" dirty="0"/>
          </a:p>
        </p:txBody>
      </p:sp>
    </p:spTree>
    <p:extLst>
      <p:ext uri="{BB962C8B-B14F-4D97-AF65-F5344CB8AC3E}">
        <p14:creationId xmlns:p14="http://schemas.microsoft.com/office/powerpoint/2010/main" val="3584281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136</TotalTime>
  <Words>732</Words>
  <Application>Microsoft Office PowerPoint</Application>
  <PresentationFormat>Широкоэкранный</PresentationFormat>
  <Paragraphs>31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Open Sans</vt:lpstr>
      <vt:lpstr>Tw Cen MT</vt:lpstr>
      <vt:lpstr>Tw Cen MT Condensed</vt:lpstr>
      <vt:lpstr>Wingdings 3</vt:lpstr>
      <vt:lpstr>Интеграл</vt:lpstr>
      <vt:lpstr>Математические игры   по сказкам</vt:lpstr>
      <vt:lpstr>Игра «Зернышки для Курочки Рябы»</vt:lpstr>
      <vt:lpstr>Игра «Длинный и короткий»</vt:lpstr>
      <vt:lpstr>Дидактическое упражнение «Раздели сыр»</vt:lpstr>
      <vt:lpstr>Игровое упражнение «Большой, маленький, средний»</vt:lpstr>
      <vt:lpstr>Дидактическое упражнение «Найди пару»</vt:lpstr>
      <vt:lpstr>Игра «Кто за кем пришел, какой по счету?»</vt:lpstr>
      <vt:lpstr>Игра «Что изменилось»</vt:lpstr>
      <vt:lpstr>Дидактическое упражнение «Волк и семеро козлят»</vt:lpstr>
      <vt:lpstr>Игра «Считай вместе с козленком!» </vt:lpstr>
      <vt:lpstr>Дидактическая игра «Двенадцать месяцев»</vt:lpstr>
      <vt:lpstr>«Сказка ложь,   да в ней намек,  добрым молодцам урок» </vt:lpstr>
      <vt:lpstr>Спасибо за внимание!</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«Зернышки для Курочки Рябы»</dc:title>
  <dc:creator>Гость</dc:creator>
  <cp:lastModifiedBy>Гость</cp:lastModifiedBy>
  <cp:revision>14</cp:revision>
  <dcterms:created xsi:type="dcterms:W3CDTF">2019-11-30T06:41:41Z</dcterms:created>
  <dcterms:modified xsi:type="dcterms:W3CDTF">2019-12-08T12:10:26Z</dcterms:modified>
</cp:coreProperties>
</file>